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AgfDLGhY8Hw"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7739896" y="3200281"/>
            <a:ext cx="6052780"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מערכת ניטור הקשות מקלדת</a:t>
            </a:r>
            <a:endParaRPr lang="en-US" sz="4400" dirty="0"/>
          </a:p>
        </p:txBody>
      </p:sp>
      <p:sp>
        <p:nvSpPr>
          <p:cNvPr id="4" name="Text 1"/>
          <p:cNvSpPr/>
          <p:nvPr/>
        </p:nvSpPr>
        <p:spPr>
          <a:xfrm>
            <a:off x="6324124" y="4263271"/>
            <a:ext cx="7468553" cy="766048"/>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פרויקט גמר זה מציג מערכת מעקב full stack מתקדמת. המערכת פותחה במרץ 2024. הפרויקט מציע פתרון חדשני לניטור והצגת נתוני הקשות מקלדת.</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24532"/>
          </a:xfrm>
          <a:prstGeom prst="rect">
            <a:avLst/>
          </a:prstGeom>
        </p:spPr>
      </p:pic>
      <p:sp>
        <p:nvSpPr>
          <p:cNvPr id="3" name="Text 0"/>
          <p:cNvSpPr/>
          <p:nvPr/>
        </p:nvSpPr>
        <p:spPr>
          <a:xfrm>
            <a:off x="8306633" y="3569137"/>
            <a:ext cx="5504974" cy="688181"/>
          </a:xfrm>
          <a:prstGeom prst="rect">
            <a:avLst/>
          </a:prstGeom>
          <a:noFill/>
          <a:ln/>
        </p:spPr>
        <p:txBody>
          <a:bodyPr wrap="none" lIns="0" tIns="0" rIns="0" bIns="0" rtlCol="0" anchor="t"/>
          <a:lstStyle/>
          <a:p>
            <a:pPr indent="0" marL="0">
              <a:lnSpc>
                <a:spcPts val="5400"/>
              </a:lnSpc>
              <a:buNone/>
            </a:pPr>
            <a:r>
              <a:rPr lang="en-US" sz="4300" spc="-87" kern="0" dirty="0">
                <a:solidFill>
                  <a:srgbClr val="D73AD7"/>
                </a:solidFill>
                <a:latin typeface="Source Serif Pro Semi Bold" pitchFamily="34" charset="0"/>
                <a:ea typeface="Source Serif Pro Semi Bold" pitchFamily="34" charset="-122"/>
                <a:cs typeface="Source Serif Pro Semi Bold" pitchFamily="34" charset="-120"/>
              </a:rPr>
              <a:t>צוות הפרויקט</a:t>
            </a:r>
            <a:endParaRPr lang="en-US" sz="4300" dirty="0"/>
          </a:p>
        </p:txBody>
      </p:sp>
      <p:sp>
        <p:nvSpPr>
          <p:cNvPr id="4" name="Shape 1"/>
          <p:cNvSpPr/>
          <p:nvPr/>
        </p:nvSpPr>
        <p:spPr>
          <a:xfrm>
            <a:off x="13285232" y="4871323"/>
            <a:ext cx="526375" cy="526375"/>
          </a:xfrm>
          <a:prstGeom prst="roundRect">
            <a:avLst>
              <a:gd name="adj" fmla="val 18668"/>
            </a:avLst>
          </a:prstGeom>
          <a:solidFill>
            <a:srgbClr val="F4D4F7"/>
          </a:solidFill>
          <a:ln w="7620">
            <a:solidFill>
              <a:srgbClr val="DABADD"/>
            </a:solidFill>
            <a:prstDash val="solid"/>
          </a:ln>
        </p:spPr>
      </p:sp>
      <p:sp>
        <p:nvSpPr>
          <p:cNvPr id="5" name="Text 2"/>
          <p:cNvSpPr/>
          <p:nvPr/>
        </p:nvSpPr>
        <p:spPr>
          <a:xfrm>
            <a:off x="13465850" y="4969312"/>
            <a:ext cx="165140" cy="330279"/>
          </a:xfrm>
          <a:prstGeom prst="rect">
            <a:avLst/>
          </a:prstGeom>
          <a:noFill/>
          <a:ln/>
        </p:spPr>
        <p:txBody>
          <a:bodyPr wrap="none" lIns="0" tIns="0" rIns="0" bIns="0" rtlCol="0" anchor="t"/>
          <a:lstStyle/>
          <a:p>
            <a:pPr algn="ctr" indent="0" marL="0">
              <a:lnSpc>
                <a:spcPts val="2600"/>
              </a:lnSpc>
              <a:buNone/>
            </a:pPr>
            <a:r>
              <a:rPr lang="en-US" sz="2600" spc="-52" kern="0"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00" dirty="0"/>
          </a:p>
        </p:txBody>
      </p:sp>
      <p:sp>
        <p:nvSpPr>
          <p:cNvPr id="6" name="Text 3"/>
          <p:cNvSpPr/>
          <p:nvPr/>
        </p:nvSpPr>
        <p:spPr>
          <a:xfrm>
            <a:off x="10298787" y="4871323"/>
            <a:ext cx="2752487" cy="344091"/>
          </a:xfrm>
          <a:prstGeom prst="rect">
            <a:avLst/>
          </a:prstGeom>
          <a:noFill/>
          <a:ln/>
        </p:spPr>
        <p:txBody>
          <a:bodyPr wrap="none" lIns="0" tIns="0" rIns="0" bIns="0" rtlCol="0" anchor="t"/>
          <a:lstStyle/>
          <a:p>
            <a:pPr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ישראל ויצמן</a:t>
            </a:r>
            <a:endParaRPr lang="en-US" sz="2150" dirty="0"/>
          </a:p>
        </p:txBody>
      </p:sp>
      <p:sp>
        <p:nvSpPr>
          <p:cNvPr id="7" name="Shape 4"/>
          <p:cNvSpPr/>
          <p:nvPr/>
        </p:nvSpPr>
        <p:spPr>
          <a:xfrm>
            <a:off x="6671786" y="4871323"/>
            <a:ext cx="526375" cy="526375"/>
          </a:xfrm>
          <a:prstGeom prst="roundRect">
            <a:avLst>
              <a:gd name="adj" fmla="val 18668"/>
            </a:avLst>
          </a:prstGeom>
          <a:solidFill>
            <a:srgbClr val="F4D4F7"/>
          </a:solidFill>
          <a:ln w="7620">
            <a:solidFill>
              <a:srgbClr val="DABADD"/>
            </a:solidFill>
            <a:prstDash val="solid"/>
          </a:ln>
        </p:spPr>
      </p:sp>
      <p:sp>
        <p:nvSpPr>
          <p:cNvPr id="8" name="Text 5"/>
          <p:cNvSpPr/>
          <p:nvPr/>
        </p:nvSpPr>
        <p:spPr>
          <a:xfrm>
            <a:off x="6852404" y="4969312"/>
            <a:ext cx="165140" cy="330279"/>
          </a:xfrm>
          <a:prstGeom prst="rect">
            <a:avLst/>
          </a:prstGeom>
          <a:noFill/>
          <a:ln/>
        </p:spPr>
        <p:txBody>
          <a:bodyPr wrap="none" lIns="0" tIns="0" rIns="0" bIns="0" rtlCol="0" anchor="t"/>
          <a:lstStyle/>
          <a:p>
            <a:pPr algn="ctr" indent="0" marL="0">
              <a:lnSpc>
                <a:spcPts val="2600"/>
              </a:lnSpc>
              <a:buNone/>
            </a:pPr>
            <a:r>
              <a:rPr lang="en-US" sz="2600" spc="-52" kern="0"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00" dirty="0"/>
          </a:p>
        </p:txBody>
      </p:sp>
      <p:sp>
        <p:nvSpPr>
          <p:cNvPr id="9" name="Text 6"/>
          <p:cNvSpPr/>
          <p:nvPr/>
        </p:nvSpPr>
        <p:spPr>
          <a:xfrm>
            <a:off x="3685342" y="4871323"/>
            <a:ext cx="2752487" cy="344091"/>
          </a:xfrm>
          <a:prstGeom prst="rect">
            <a:avLst/>
          </a:prstGeom>
          <a:noFill/>
          <a:ln/>
        </p:spPr>
        <p:txBody>
          <a:bodyPr wrap="none" lIns="0" tIns="0" rIns="0" bIns="0" rtlCol="0" anchor="t"/>
          <a:lstStyle/>
          <a:p>
            <a:pPr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ישראל מאיר הורן</a:t>
            </a:r>
            <a:endParaRPr lang="en-US" sz="2150" dirty="0"/>
          </a:p>
        </p:txBody>
      </p:sp>
      <p:sp>
        <p:nvSpPr>
          <p:cNvPr id="10" name="Shape 7"/>
          <p:cNvSpPr/>
          <p:nvPr/>
        </p:nvSpPr>
        <p:spPr>
          <a:xfrm>
            <a:off x="13285232" y="6157913"/>
            <a:ext cx="526375" cy="526375"/>
          </a:xfrm>
          <a:prstGeom prst="roundRect">
            <a:avLst>
              <a:gd name="adj" fmla="val 18668"/>
            </a:avLst>
          </a:prstGeom>
          <a:solidFill>
            <a:srgbClr val="F4D4F7"/>
          </a:solidFill>
          <a:ln w="7620">
            <a:solidFill>
              <a:srgbClr val="DABADD"/>
            </a:solidFill>
            <a:prstDash val="solid"/>
          </a:ln>
        </p:spPr>
      </p:sp>
      <p:sp>
        <p:nvSpPr>
          <p:cNvPr id="11" name="Text 8"/>
          <p:cNvSpPr/>
          <p:nvPr/>
        </p:nvSpPr>
        <p:spPr>
          <a:xfrm>
            <a:off x="13465850" y="6255901"/>
            <a:ext cx="165140" cy="330279"/>
          </a:xfrm>
          <a:prstGeom prst="rect">
            <a:avLst/>
          </a:prstGeom>
          <a:noFill/>
          <a:ln/>
        </p:spPr>
        <p:txBody>
          <a:bodyPr wrap="none" lIns="0" tIns="0" rIns="0" bIns="0" rtlCol="0" anchor="t"/>
          <a:lstStyle/>
          <a:p>
            <a:pPr algn="ctr" indent="0" marL="0">
              <a:lnSpc>
                <a:spcPts val="2600"/>
              </a:lnSpc>
              <a:buNone/>
            </a:pPr>
            <a:r>
              <a:rPr lang="en-US" sz="2600" spc="-52" kern="0"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00" dirty="0"/>
          </a:p>
        </p:txBody>
      </p:sp>
      <p:sp>
        <p:nvSpPr>
          <p:cNvPr id="12" name="Text 9"/>
          <p:cNvSpPr/>
          <p:nvPr/>
        </p:nvSpPr>
        <p:spPr>
          <a:xfrm>
            <a:off x="10298787" y="6157913"/>
            <a:ext cx="2752487" cy="344091"/>
          </a:xfrm>
          <a:prstGeom prst="rect">
            <a:avLst/>
          </a:prstGeom>
          <a:noFill/>
          <a:ln/>
        </p:spPr>
        <p:txBody>
          <a:bodyPr wrap="none" lIns="0" tIns="0" rIns="0" bIns="0" rtlCol="0" anchor="t"/>
          <a:lstStyle/>
          <a:p>
            <a:pPr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ישראל שמחון</a:t>
            </a:r>
            <a:endParaRPr lang="en-US" sz="2150" dirty="0"/>
          </a:p>
        </p:txBody>
      </p:sp>
      <p:sp>
        <p:nvSpPr>
          <p:cNvPr id="13" name="Shape 10"/>
          <p:cNvSpPr/>
          <p:nvPr/>
        </p:nvSpPr>
        <p:spPr>
          <a:xfrm>
            <a:off x="6671786" y="6157913"/>
            <a:ext cx="526375" cy="526375"/>
          </a:xfrm>
          <a:prstGeom prst="roundRect">
            <a:avLst>
              <a:gd name="adj" fmla="val 18668"/>
            </a:avLst>
          </a:prstGeom>
          <a:solidFill>
            <a:srgbClr val="F4D4F7"/>
          </a:solidFill>
          <a:ln w="7620">
            <a:solidFill>
              <a:srgbClr val="DABADD"/>
            </a:solidFill>
            <a:prstDash val="solid"/>
          </a:ln>
        </p:spPr>
      </p:sp>
      <p:sp>
        <p:nvSpPr>
          <p:cNvPr id="14" name="Text 11"/>
          <p:cNvSpPr/>
          <p:nvPr/>
        </p:nvSpPr>
        <p:spPr>
          <a:xfrm>
            <a:off x="6852404" y="6255901"/>
            <a:ext cx="165140" cy="330279"/>
          </a:xfrm>
          <a:prstGeom prst="rect">
            <a:avLst/>
          </a:prstGeom>
          <a:noFill/>
          <a:ln/>
        </p:spPr>
        <p:txBody>
          <a:bodyPr wrap="none" lIns="0" tIns="0" rIns="0" bIns="0" rtlCol="0" anchor="t"/>
          <a:lstStyle/>
          <a:p>
            <a:pPr algn="ctr" indent="0" marL="0">
              <a:lnSpc>
                <a:spcPts val="2600"/>
              </a:lnSpc>
              <a:buNone/>
            </a:pPr>
            <a:r>
              <a:rPr lang="en-US" sz="2600" spc="-52" kern="0" dirty="0">
                <a:solidFill>
                  <a:srgbClr val="272525"/>
                </a:solidFill>
                <a:latin typeface="Source Serif Pro Semi Bold" pitchFamily="34" charset="0"/>
                <a:ea typeface="Source Serif Pro Semi Bold" pitchFamily="34" charset="-122"/>
                <a:cs typeface="Source Serif Pro Semi Bold" pitchFamily="34" charset="-120"/>
              </a:rPr>
              <a:t>4</a:t>
            </a:r>
            <a:endParaRPr lang="en-US" sz="2600" dirty="0"/>
          </a:p>
        </p:txBody>
      </p:sp>
      <p:sp>
        <p:nvSpPr>
          <p:cNvPr id="15" name="Text 12"/>
          <p:cNvSpPr/>
          <p:nvPr/>
        </p:nvSpPr>
        <p:spPr>
          <a:xfrm>
            <a:off x="3685342" y="6157913"/>
            <a:ext cx="2752487" cy="344091"/>
          </a:xfrm>
          <a:prstGeom prst="rect">
            <a:avLst/>
          </a:prstGeom>
          <a:noFill/>
          <a:ln/>
        </p:spPr>
        <p:txBody>
          <a:bodyPr wrap="none" lIns="0" tIns="0" rIns="0" bIns="0" rtlCol="0" anchor="t"/>
          <a:lstStyle/>
          <a:p>
            <a:pPr indent="0" marL="0">
              <a:lnSpc>
                <a:spcPts val="2700"/>
              </a:lnSpc>
              <a:buNone/>
            </a:pPr>
            <a:r>
              <a:rPr lang="en-US" sz="2150" spc="-43" kern="0" dirty="0">
                <a:solidFill>
                  <a:srgbClr val="272525"/>
                </a:solidFill>
                <a:latin typeface="Source Serif Pro Semi Bold" pitchFamily="34" charset="0"/>
                <a:ea typeface="Source Serif Pro Semi Bold" pitchFamily="34" charset="-122"/>
                <a:cs typeface="Source Serif Pro Semi Bold" pitchFamily="34" charset="-120"/>
              </a:rPr>
              <a:t>נתנאל קליר</a:t>
            </a:r>
            <a:endParaRPr lang="en-US" sz="2150" dirty="0"/>
          </a:p>
        </p:txBody>
      </p:sp>
      <p:sp>
        <p:nvSpPr>
          <p:cNvPr id="16" name="Text 13"/>
          <p:cNvSpPr/>
          <p:nvPr/>
        </p:nvSpPr>
        <p:spPr>
          <a:xfrm>
            <a:off x="818793" y="7210544"/>
            <a:ext cx="12992814" cy="374333"/>
          </a:xfrm>
          <a:prstGeom prst="rect">
            <a:avLst/>
          </a:prstGeom>
          <a:noFill/>
          <a:ln/>
        </p:spPr>
        <p:txBody>
          <a:bodyPr wrap="none" lIns="0" tIns="0" rIns="0" bIns="0" rtlCol="0" anchor="t"/>
          <a:lstStyle/>
          <a:p>
            <a:pPr indent="0" marL="0">
              <a:lnSpc>
                <a:spcPts val="2900"/>
              </a:lnSpc>
              <a:buNone/>
            </a:pPr>
            <a:r>
              <a:rPr lang="en-US" sz="1800" spc="-37" kern="0" dirty="0">
                <a:solidFill>
                  <a:srgbClr val="272525"/>
                </a:solidFill>
                <a:latin typeface="Source Sans Pro" pitchFamily="34" charset="0"/>
                <a:ea typeface="Source Sans Pro" pitchFamily="34" charset="-122"/>
                <a:cs typeface="Source Sans Pro" pitchFamily="34" charset="-120"/>
              </a:rPr>
              <a:t>"יחד יצרנו פתרון חדשני לניטור והצגת נתוני הקשות מקלדת"</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2673787" y="2677239"/>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סקירה טכנית</a:t>
            </a:r>
            <a:endParaRPr lang="en-US" sz="4400" dirty="0"/>
          </a:p>
        </p:txBody>
      </p:sp>
      <p:sp>
        <p:nvSpPr>
          <p:cNvPr id="4" name="Text 1"/>
          <p:cNvSpPr/>
          <p:nvPr/>
        </p:nvSpPr>
        <p:spPr>
          <a:xfrm>
            <a:off x="837724" y="3979545"/>
            <a:ext cx="1429226" cy="351949"/>
          </a:xfrm>
          <a:prstGeom prst="rect">
            <a:avLst/>
          </a:prstGeom>
          <a:noFill/>
          <a:ln/>
        </p:spPr>
        <p:txBody>
          <a:bodyPr wrap="none" lIns="0" tIns="0" rIns="0" bIns="0" rtlCol="0" anchor="t"/>
          <a:lstStyle/>
          <a:p>
            <a:pPr indent="0" marL="0">
              <a:lnSpc>
                <a:spcPts val="2750"/>
              </a:lnSpc>
              <a:buNone/>
            </a:pPr>
            <a:r>
              <a:rPr lang="en-US" sz="2200" spc="-44" kern="0" dirty="0">
                <a:solidFill>
                  <a:srgbClr val="D73AD7"/>
                </a:solidFill>
                <a:latin typeface="Source Serif Pro Semi Bold" pitchFamily="34" charset="0"/>
                <a:ea typeface="Source Serif Pro Semi Bold" pitchFamily="34" charset="-122"/>
                <a:cs typeface="Source Serif Pro Semi Bold" pitchFamily="34" charset="-120"/>
              </a:rPr>
              <a:t>שפות תכנות</a:t>
            </a:r>
            <a:endParaRPr lang="en-US" sz="2200" dirty="0"/>
          </a:p>
        </p:txBody>
      </p:sp>
      <p:sp>
        <p:nvSpPr>
          <p:cNvPr id="5" name="Text 2"/>
          <p:cNvSpPr/>
          <p:nvPr/>
        </p:nvSpPr>
        <p:spPr>
          <a:xfrm>
            <a:off x="837724" y="4570809"/>
            <a:ext cx="1429226" cy="766048"/>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Python, JavaScript</a:t>
            </a:r>
            <a:endParaRPr lang="en-US" sz="1850" dirty="0"/>
          </a:p>
        </p:txBody>
      </p:sp>
      <p:sp>
        <p:nvSpPr>
          <p:cNvPr id="6" name="Text 3"/>
          <p:cNvSpPr/>
          <p:nvPr/>
        </p:nvSpPr>
        <p:spPr>
          <a:xfrm>
            <a:off x="2858453" y="3979545"/>
            <a:ext cx="1429226" cy="703898"/>
          </a:xfrm>
          <a:prstGeom prst="rect">
            <a:avLst/>
          </a:prstGeom>
          <a:noFill/>
          <a:ln/>
        </p:spPr>
        <p:txBody>
          <a:bodyPr wrap="square" lIns="0" tIns="0" rIns="0" bIns="0" rtlCol="0" anchor="t"/>
          <a:lstStyle/>
          <a:p>
            <a:pPr indent="0" marL="0">
              <a:lnSpc>
                <a:spcPts val="2750"/>
              </a:lnSpc>
              <a:buNone/>
            </a:pPr>
            <a:r>
              <a:rPr lang="en-US" sz="2200" spc="-44" kern="0" dirty="0">
                <a:solidFill>
                  <a:srgbClr val="D73AD7"/>
                </a:solidFill>
                <a:latin typeface="Source Serif Pro Semi Bold" pitchFamily="34" charset="0"/>
                <a:ea typeface="Source Serif Pro Semi Bold" pitchFamily="34" charset="-122"/>
                <a:cs typeface="Source Serif Pro Semi Bold" pitchFamily="34" charset="-120"/>
              </a:rPr>
              <a:t>טכנולוגיות צד שרת</a:t>
            </a:r>
            <a:endParaRPr lang="en-US" sz="2200" dirty="0"/>
          </a:p>
        </p:txBody>
      </p:sp>
      <p:sp>
        <p:nvSpPr>
          <p:cNvPr id="7" name="Text 4"/>
          <p:cNvSpPr/>
          <p:nvPr/>
        </p:nvSpPr>
        <p:spPr>
          <a:xfrm>
            <a:off x="2858453" y="4922758"/>
            <a:ext cx="1429226"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flask</a:t>
            </a:r>
            <a:endParaRPr lang="en-US" sz="1850" dirty="0"/>
          </a:p>
        </p:txBody>
      </p:sp>
      <p:sp>
        <p:nvSpPr>
          <p:cNvPr id="8" name="Text 5"/>
          <p:cNvSpPr/>
          <p:nvPr/>
        </p:nvSpPr>
        <p:spPr>
          <a:xfrm>
            <a:off x="4879181" y="3979545"/>
            <a:ext cx="1429226" cy="703898"/>
          </a:xfrm>
          <a:prstGeom prst="rect">
            <a:avLst/>
          </a:prstGeom>
          <a:noFill/>
          <a:ln/>
        </p:spPr>
        <p:txBody>
          <a:bodyPr wrap="square" lIns="0" tIns="0" rIns="0" bIns="0" rtlCol="0" anchor="t"/>
          <a:lstStyle/>
          <a:p>
            <a:pPr indent="0" marL="0">
              <a:lnSpc>
                <a:spcPts val="2750"/>
              </a:lnSpc>
              <a:buNone/>
            </a:pPr>
            <a:r>
              <a:rPr lang="en-US" sz="2200" spc="-44" kern="0" dirty="0">
                <a:solidFill>
                  <a:srgbClr val="D73AD7"/>
                </a:solidFill>
                <a:latin typeface="Source Serif Pro Semi Bold" pitchFamily="34" charset="0"/>
                <a:ea typeface="Source Serif Pro Semi Bold" pitchFamily="34" charset="-122"/>
                <a:cs typeface="Source Serif Pro Semi Bold" pitchFamily="34" charset="-120"/>
              </a:rPr>
              <a:t>ממשק משתמש</a:t>
            </a:r>
            <a:endParaRPr lang="en-US" sz="2200" dirty="0"/>
          </a:p>
        </p:txBody>
      </p:sp>
      <p:sp>
        <p:nvSpPr>
          <p:cNvPr id="9" name="Text 6"/>
          <p:cNvSpPr/>
          <p:nvPr/>
        </p:nvSpPr>
        <p:spPr>
          <a:xfrm>
            <a:off x="4879181" y="4922758"/>
            <a:ext cx="1429226"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HTML5, CSS3</a:t>
            </a:r>
            <a:endParaRPr lang="en-US" sz="1850" dirty="0"/>
          </a:p>
        </p:txBody>
      </p:sp>
      <p:sp>
        <p:nvSpPr>
          <p:cNvPr id="10" name="Text 7"/>
          <p:cNvSpPr/>
          <p:nvPr/>
        </p:nvSpPr>
        <p:spPr>
          <a:xfrm>
            <a:off x="6899910" y="3979545"/>
            <a:ext cx="1429226" cy="351949"/>
          </a:xfrm>
          <a:prstGeom prst="rect">
            <a:avLst/>
          </a:prstGeom>
          <a:noFill/>
          <a:ln/>
        </p:spPr>
        <p:txBody>
          <a:bodyPr wrap="none" lIns="0" tIns="0" rIns="0" bIns="0" rtlCol="0" anchor="t"/>
          <a:lstStyle/>
          <a:p>
            <a:pPr indent="0" marL="0">
              <a:lnSpc>
                <a:spcPts val="2750"/>
              </a:lnSpc>
              <a:buNone/>
            </a:pPr>
            <a:r>
              <a:rPr lang="en-US" sz="2200" spc="-44" kern="0" dirty="0">
                <a:solidFill>
                  <a:srgbClr val="D73AD7"/>
                </a:solidFill>
                <a:latin typeface="Source Serif Pro Semi Bold" pitchFamily="34" charset="0"/>
                <a:ea typeface="Source Serif Pro Semi Bold" pitchFamily="34" charset="-122"/>
                <a:cs typeface="Source Serif Pro Semi Bold" pitchFamily="34" charset="-120"/>
              </a:rPr>
              <a:t>מסד נתונים</a:t>
            </a:r>
            <a:endParaRPr lang="en-US" sz="2200" dirty="0"/>
          </a:p>
        </p:txBody>
      </p:sp>
      <p:sp>
        <p:nvSpPr>
          <p:cNvPr id="11" name="Text 8"/>
          <p:cNvSpPr/>
          <p:nvPr/>
        </p:nvSpPr>
        <p:spPr>
          <a:xfrm>
            <a:off x="6899910" y="4570809"/>
            <a:ext cx="1429226"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אחסון מידע</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8160187" y="710803"/>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ארכיטקטורת המערכת</a:t>
            </a:r>
            <a:endParaRPr lang="en-US" sz="4400" dirty="0"/>
          </a:p>
        </p:txBody>
      </p:sp>
      <p:pic>
        <p:nvPicPr>
          <p:cNvPr id="4" name="Image 1" descr="preencoded.png">    </p:cNvPr>
          <p:cNvPicPr>
            <a:picLocks noChangeAspect="1"/>
          </p:cNvPicPr>
          <p:nvPr/>
        </p:nvPicPr>
        <p:blipFill>
          <a:blip r:embed="rId2"/>
          <a:stretch>
            <a:fillRect/>
          </a:stretch>
        </p:blipFill>
        <p:spPr>
          <a:xfrm>
            <a:off x="12595860" y="1773793"/>
            <a:ext cx="1196816" cy="1436251"/>
          </a:xfrm>
          <a:prstGeom prst="rect">
            <a:avLst/>
          </a:prstGeom>
        </p:spPr>
      </p:pic>
      <p:sp>
        <p:nvSpPr>
          <p:cNvPr id="5" name="Text 1"/>
          <p:cNvSpPr/>
          <p:nvPr/>
        </p:nvSpPr>
        <p:spPr>
          <a:xfrm>
            <a:off x="9420701" y="2013109"/>
            <a:ext cx="2816185" cy="351949"/>
          </a:xfrm>
          <a:prstGeom prst="rect">
            <a:avLst/>
          </a:prstGeom>
          <a:noFill/>
          <a:ln/>
        </p:spPr>
        <p:txBody>
          <a:bodyPr wrap="none" lIns="0" tIns="0" rIns="0" bIns="0" rtlCol="0" anchor="t"/>
          <a:lstStyle/>
          <a:p>
            <a:pPr algn="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מודול מעקב</a:t>
            </a:r>
            <a:endParaRPr lang="en-US" sz="2200" dirty="0"/>
          </a:p>
        </p:txBody>
      </p:sp>
      <p:sp>
        <p:nvSpPr>
          <p:cNvPr id="6" name="Text 2"/>
          <p:cNvSpPr/>
          <p:nvPr/>
        </p:nvSpPr>
        <p:spPr>
          <a:xfrm>
            <a:off x="6324124" y="2508647"/>
            <a:ext cx="5912763" cy="383024"/>
          </a:xfrm>
          <a:prstGeom prst="rect">
            <a:avLst/>
          </a:prstGeom>
          <a:noFill/>
          <a:ln/>
        </p:spPr>
        <p:txBody>
          <a:bodyPr wrap="none" lIns="0" tIns="0" rIns="0" bIns="0" rtlCol="0" anchor="t"/>
          <a:lstStyle/>
          <a:p>
            <a:pPr algn="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Python</a:t>
            </a:r>
            <a:endParaRPr lang="en-US" sz="1850" dirty="0"/>
          </a:p>
        </p:txBody>
      </p:sp>
      <p:pic>
        <p:nvPicPr>
          <p:cNvPr id="7" name="Image 2" descr="preencoded.png">    </p:cNvPr>
          <p:cNvPicPr>
            <a:picLocks noChangeAspect="1"/>
          </p:cNvPicPr>
          <p:nvPr/>
        </p:nvPicPr>
        <p:blipFill>
          <a:blip r:embed="rId3"/>
          <a:stretch>
            <a:fillRect/>
          </a:stretch>
        </p:blipFill>
        <p:spPr>
          <a:xfrm>
            <a:off x="12595860" y="3210044"/>
            <a:ext cx="1196816" cy="1436251"/>
          </a:xfrm>
          <a:prstGeom prst="rect">
            <a:avLst/>
          </a:prstGeom>
        </p:spPr>
      </p:pic>
      <p:sp>
        <p:nvSpPr>
          <p:cNvPr id="8" name="Text 3"/>
          <p:cNvSpPr/>
          <p:nvPr/>
        </p:nvSpPr>
        <p:spPr>
          <a:xfrm>
            <a:off x="9420701" y="3449360"/>
            <a:ext cx="2816185" cy="351949"/>
          </a:xfrm>
          <a:prstGeom prst="rect">
            <a:avLst/>
          </a:prstGeom>
          <a:noFill/>
          <a:ln/>
        </p:spPr>
        <p:txBody>
          <a:bodyPr wrap="none" lIns="0" tIns="0" rIns="0" bIns="0" rtlCol="0" anchor="t"/>
          <a:lstStyle/>
          <a:p>
            <a:pPr algn="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שרת מרכזי</a:t>
            </a:r>
            <a:endParaRPr lang="en-US" sz="2200" dirty="0"/>
          </a:p>
        </p:txBody>
      </p:sp>
      <p:sp>
        <p:nvSpPr>
          <p:cNvPr id="9" name="Text 4"/>
          <p:cNvSpPr/>
          <p:nvPr/>
        </p:nvSpPr>
        <p:spPr>
          <a:xfrm>
            <a:off x="6324124" y="3944898"/>
            <a:ext cx="5912763" cy="383024"/>
          </a:xfrm>
          <a:prstGeom prst="rect">
            <a:avLst/>
          </a:prstGeom>
          <a:noFill/>
          <a:ln/>
        </p:spPr>
        <p:txBody>
          <a:bodyPr wrap="none" lIns="0" tIns="0" rIns="0" bIns="0" rtlCol="0" anchor="t"/>
          <a:lstStyle/>
          <a:p>
            <a:pPr algn="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עיבוד נתונים</a:t>
            </a:r>
            <a:endParaRPr lang="en-US" sz="1850" dirty="0"/>
          </a:p>
        </p:txBody>
      </p:sp>
      <p:pic>
        <p:nvPicPr>
          <p:cNvPr id="10" name="Image 3" descr="preencoded.png">    </p:cNvPr>
          <p:cNvPicPr>
            <a:picLocks noChangeAspect="1"/>
          </p:cNvPicPr>
          <p:nvPr/>
        </p:nvPicPr>
        <p:blipFill>
          <a:blip r:embed="rId4"/>
          <a:stretch>
            <a:fillRect/>
          </a:stretch>
        </p:blipFill>
        <p:spPr>
          <a:xfrm>
            <a:off x="12595860" y="4646295"/>
            <a:ext cx="1196816" cy="1436251"/>
          </a:xfrm>
          <a:prstGeom prst="rect">
            <a:avLst/>
          </a:prstGeom>
        </p:spPr>
      </p:pic>
      <p:sp>
        <p:nvSpPr>
          <p:cNvPr id="11" name="Text 5"/>
          <p:cNvSpPr/>
          <p:nvPr/>
        </p:nvSpPr>
        <p:spPr>
          <a:xfrm>
            <a:off x="9420701" y="4885611"/>
            <a:ext cx="2816185" cy="351949"/>
          </a:xfrm>
          <a:prstGeom prst="rect">
            <a:avLst/>
          </a:prstGeom>
          <a:noFill/>
          <a:ln/>
        </p:spPr>
        <p:txBody>
          <a:bodyPr wrap="none" lIns="0" tIns="0" rIns="0" bIns="0" rtlCol="0" anchor="t"/>
          <a:lstStyle/>
          <a:p>
            <a:pPr algn="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ממשק משתמש</a:t>
            </a:r>
            <a:endParaRPr lang="en-US" sz="2200" dirty="0"/>
          </a:p>
        </p:txBody>
      </p:sp>
      <p:sp>
        <p:nvSpPr>
          <p:cNvPr id="12" name="Text 6"/>
          <p:cNvSpPr/>
          <p:nvPr/>
        </p:nvSpPr>
        <p:spPr>
          <a:xfrm>
            <a:off x="6324124" y="5381149"/>
            <a:ext cx="5912763" cy="383024"/>
          </a:xfrm>
          <a:prstGeom prst="rect">
            <a:avLst/>
          </a:prstGeom>
          <a:noFill/>
          <a:ln/>
        </p:spPr>
        <p:txBody>
          <a:bodyPr wrap="none" lIns="0" tIns="0" rIns="0" bIns="0" rtlCol="0" anchor="t"/>
          <a:lstStyle/>
          <a:p>
            <a:pPr algn="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אינטראקטיבי</a:t>
            </a:r>
            <a:endParaRPr lang="en-US" sz="1850" dirty="0"/>
          </a:p>
        </p:txBody>
      </p:sp>
      <p:pic>
        <p:nvPicPr>
          <p:cNvPr id="13" name="Image 4" descr="preencoded.png">    </p:cNvPr>
          <p:cNvPicPr>
            <a:picLocks noChangeAspect="1"/>
          </p:cNvPicPr>
          <p:nvPr/>
        </p:nvPicPr>
        <p:blipFill>
          <a:blip r:embed="rId5"/>
          <a:stretch>
            <a:fillRect/>
          </a:stretch>
        </p:blipFill>
        <p:spPr>
          <a:xfrm>
            <a:off x="12595860" y="6082546"/>
            <a:ext cx="1196816" cy="1436251"/>
          </a:xfrm>
          <a:prstGeom prst="rect">
            <a:avLst/>
          </a:prstGeom>
        </p:spPr>
      </p:pic>
      <p:sp>
        <p:nvSpPr>
          <p:cNvPr id="14" name="Text 7"/>
          <p:cNvSpPr/>
          <p:nvPr/>
        </p:nvSpPr>
        <p:spPr>
          <a:xfrm>
            <a:off x="9420701" y="6321862"/>
            <a:ext cx="2816185" cy="351949"/>
          </a:xfrm>
          <a:prstGeom prst="rect">
            <a:avLst/>
          </a:prstGeom>
          <a:noFill/>
          <a:ln/>
        </p:spPr>
        <p:txBody>
          <a:bodyPr wrap="none" lIns="0" tIns="0" rIns="0" bIns="0" rtlCol="0" anchor="t"/>
          <a:lstStyle/>
          <a:p>
            <a:pPr algn="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מערכת אחסון</a:t>
            </a:r>
            <a:endParaRPr lang="en-US" sz="2200" dirty="0"/>
          </a:p>
        </p:txBody>
      </p:sp>
      <p:sp>
        <p:nvSpPr>
          <p:cNvPr id="15" name="Text 8"/>
          <p:cNvSpPr/>
          <p:nvPr/>
        </p:nvSpPr>
        <p:spPr>
          <a:xfrm>
            <a:off x="6324124" y="6817400"/>
            <a:ext cx="5912763" cy="383024"/>
          </a:xfrm>
          <a:prstGeom prst="rect">
            <a:avLst/>
          </a:prstGeom>
          <a:noFill/>
          <a:ln/>
        </p:spPr>
        <p:txBody>
          <a:bodyPr wrap="none" lIns="0" tIns="0" rIns="0" bIns="0" rtlCol="0" anchor="t"/>
          <a:lstStyle/>
          <a:p>
            <a:pPr algn="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שליפת נתונים</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8160187" y="1543764"/>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יכולות המערכת</a:t>
            </a:r>
            <a:endParaRPr lang="en-US" sz="4400" dirty="0"/>
          </a:p>
        </p:txBody>
      </p:sp>
      <p:pic>
        <p:nvPicPr>
          <p:cNvPr id="4" name="Image 1" descr="preencoded.png">    </p:cNvPr>
          <p:cNvPicPr>
            <a:picLocks noChangeAspect="1"/>
          </p:cNvPicPr>
          <p:nvPr/>
        </p:nvPicPr>
        <p:blipFill>
          <a:blip r:embed="rId2"/>
          <a:stretch>
            <a:fillRect/>
          </a:stretch>
        </p:blipFill>
        <p:spPr>
          <a:xfrm>
            <a:off x="13230225" y="2606754"/>
            <a:ext cx="562451" cy="562451"/>
          </a:xfrm>
          <a:prstGeom prst="rect">
            <a:avLst/>
          </a:prstGeom>
        </p:spPr>
      </p:pic>
      <p:sp>
        <p:nvSpPr>
          <p:cNvPr id="5" name="Text 1"/>
          <p:cNvSpPr/>
          <p:nvPr/>
        </p:nvSpPr>
        <p:spPr>
          <a:xfrm>
            <a:off x="11542514" y="3408521"/>
            <a:ext cx="2250162" cy="351949"/>
          </a:xfrm>
          <a:prstGeom prst="rect">
            <a:avLst/>
          </a:prstGeom>
          <a:noFill/>
          <a:ln/>
        </p:spPr>
        <p:txBody>
          <a:bodyPr wrap="none" lIns="0" tIns="0" rIns="0" bIns="0" rtlCol="0" anchor="t"/>
          <a:lstStyle/>
          <a:p>
            <a:pPr algn="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מעקב בזמן אמת</a:t>
            </a:r>
            <a:endParaRPr lang="en-US" sz="2200" dirty="0"/>
          </a:p>
        </p:txBody>
      </p:sp>
      <p:sp>
        <p:nvSpPr>
          <p:cNvPr id="6" name="Text 2"/>
          <p:cNvSpPr/>
          <p:nvPr/>
        </p:nvSpPr>
        <p:spPr>
          <a:xfrm>
            <a:off x="11542514" y="3904059"/>
            <a:ext cx="2250162" cy="383024"/>
          </a:xfrm>
          <a:prstGeom prst="rect">
            <a:avLst/>
          </a:prstGeom>
          <a:noFill/>
          <a:ln/>
        </p:spPr>
        <p:txBody>
          <a:bodyPr wrap="none" lIns="0" tIns="0" rIns="0" bIns="0" rtlCol="0" anchor="t"/>
          <a:lstStyle/>
          <a:p>
            <a:pPr algn="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אחר הקשות</a:t>
            </a:r>
            <a:endParaRPr lang="en-US" sz="1850" dirty="0"/>
          </a:p>
        </p:txBody>
      </p:sp>
      <p:pic>
        <p:nvPicPr>
          <p:cNvPr id="7" name="Image 2" descr="preencoded.png">    </p:cNvPr>
          <p:cNvPicPr>
            <a:picLocks noChangeAspect="1"/>
          </p:cNvPicPr>
          <p:nvPr/>
        </p:nvPicPr>
        <p:blipFill>
          <a:blip r:embed="rId3"/>
          <a:stretch>
            <a:fillRect/>
          </a:stretch>
        </p:blipFill>
        <p:spPr>
          <a:xfrm>
            <a:off x="10621089" y="2606754"/>
            <a:ext cx="562451" cy="562451"/>
          </a:xfrm>
          <a:prstGeom prst="rect">
            <a:avLst/>
          </a:prstGeom>
        </p:spPr>
      </p:pic>
      <p:sp>
        <p:nvSpPr>
          <p:cNvPr id="8" name="Text 3"/>
          <p:cNvSpPr/>
          <p:nvPr/>
        </p:nvSpPr>
        <p:spPr>
          <a:xfrm>
            <a:off x="8933378" y="3408521"/>
            <a:ext cx="2250162" cy="351949"/>
          </a:xfrm>
          <a:prstGeom prst="rect">
            <a:avLst/>
          </a:prstGeom>
          <a:noFill/>
          <a:ln/>
        </p:spPr>
        <p:txBody>
          <a:bodyPr wrap="none" lIns="0" tIns="0" rIns="0" bIns="0" rtlCol="0" anchor="t"/>
          <a:lstStyle/>
          <a:p>
            <a:pPr algn="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תצוגת נתונים</a:t>
            </a:r>
            <a:endParaRPr lang="en-US" sz="2200" dirty="0"/>
          </a:p>
        </p:txBody>
      </p:sp>
      <p:sp>
        <p:nvSpPr>
          <p:cNvPr id="9" name="Text 4"/>
          <p:cNvSpPr/>
          <p:nvPr/>
        </p:nvSpPr>
        <p:spPr>
          <a:xfrm>
            <a:off x="8933378" y="3904059"/>
            <a:ext cx="2250162" cy="383024"/>
          </a:xfrm>
          <a:prstGeom prst="rect">
            <a:avLst/>
          </a:prstGeom>
          <a:noFill/>
          <a:ln/>
        </p:spPr>
        <p:txBody>
          <a:bodyPr wrap="none" lIns="0" tIns="0" rIns="0" bIns="0" rtlCol="0" anchor="t"/>
          <a:lstStyle/>
          <a:p>
            <a:pPr algn="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ממשק ידידותי</a:t>
            </a:r>
            <a:endParaRPr lang="en-US" sz="1850" dirty="0"/>
          </a:p>
        </p:txBody>
      </p:sp>
      <p:pic>
        <p:nvPicPr>
          <p:cNvPr id="10" name="Image 3" descr="preencoded.png">    </p:cNvPr>
          <p:cNvPicPr>
            <a:picLocks noChangeAspect="1"/>
          </p:cNvPicPr>
          <p:nvPr/>
        </p:nvPicPr>
        <p:blipFill>
          <a:blip r:embed="rId4"/>
          <a:stretch>
            <a:fillRect/>
          </a:stretch>
        </p:blipFill>
        <p:spPr>
          <a:xfrm>
            <a:off x="8011835" y="2606754"/>
            <a:ext cx="562570" cy="562570"/>
          </a:xfrm>
          <a:prstGeom prst="rect">
            <a:avLst/>
          </a:prstGeom>
        </p:spPr>
      </p:pic>
      <p:sp>
        <p:nvSpPr>
          <p:cNvPr id="11" name="Text 5"/>
          <p:cNvSpPr/>
          <p:nvPr/>
        </p:nvSpPr>
        <p:spPr>
          <a:xfrm>
            <a:off x="6324124" y="3408640"/>
            <a:ext cx="2250281" cy="351949"/>
          </a:xfrm>
          <a:prstGeom prst="rect">
            <a:avLst/>
          </a:prstGeom>
          <a:noFill/>
          <a:ln/>
        </p:spPr>
        <p:txBody>
          <a:bodyPr wrap="none" lIns="0" tIns="0" rIns="0" bIns="0" rtlCol="0" anchor="t"/>
          <a:lstStyle/>
          <a:p>
            <a:pPr algn="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שמירת היסטוריה</a:t>
            </a:r>
            <a:endParaRPr lang="en-US" sz="2200" dirty="0"/>
          </a:p>
        </p:txBody>
      </p:sp>
      <p:sp>
        <p:nvSpPr>
          <p:cNvPr id="12" name="Text 6"/>
          <p:cNvSpPr/>
          <p:nvPr/>
        </p:nvSpPr>
        <p:spPr>
          <a:xfrm>
            <a:off x="6324124" y="3904178"/>
            <a:ext cx="2250281" cy="383024"/>
          </a:xfrm>
          <a:prstGeom prst="rect">
            <a:avLst/>
          </a:prstGeom>
          <a:noFill/>
          <a:ln/>
        </p:spPr>
        <p:txBody>
          <a:bodyPr wrap="none" lIns="0" tIns="0" rIns="0" bIns="0" rtlCol="0" anchor="t"/>
          <a:lstStyle/>
          <a:p>
            <a:pPr algn="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הקשות</a:t>
            </a:r>
            <a:endParaRPr lang="en-US" sz="1850" dirty="0"/>
          </a:p>
        </p:txBody>
      </p:sp>
      <p:pic>
        <p:nvPicPr>
          <p:cNvPr id="13" name="Image 4" descr="preencoded.png">    </p:cNvPr>
          <p:cNvPicPr>
            <a:picLocks noChangeAspect="1"/>
          </p:cNvPicPr>
          <p:nvPr/>
        </p:nvPicPr>
        <p:blipFill>
          <a:blip r:embed="rId5"/>
          <a:stretch>
            <a:fillRect/>
          </a:stretch>
        </p:blipFill>
        <p:spPr>
          <a:xfrm>
            <a:off x="8011835" y="5005268"/>
            <a:ext cx="562570" cy="562570"/>
          </a:xfrm>
          <a:prstGeom prst="rect">
            <a:avLst/>
          </a:prstGeom>
        </p:spPr>
      </p:pic>
      <p:sp>
        <p:nvSpPr>
          <p:cNvPr id="14" name="Text 7"/>
          <p:cNvSpPr/>
          <p:nvPr/>
        </p:nvSpPr>
        <p:spPr>
          <a:xfrm>
            <a:off x="6324124" y="5807154"/>
            <a:ext cx="2250281" cy="351949"/>
          </a:xfrm>
          <a:prstGeom prst="rect">
            <a:avLst/>
          </a:prstGeom>
          <a:noFill/>
          <a:ln/>
        </p:spPr>
        <p:txBody>
          <a:bodyPr wrap="none" lIns="0" tIns="0" rIns="0" bIns="0" rtlCol="0" anchor="t"/>
          <a:lstStyle/>
          <a:p>
            <a:pPr algn="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ניתוח דפוסים</a:t>
            </a:r>
            <a:endParaRPr lang="en-US" sz="2200" dirty="0"/>
          </a:p>
        </p:txBody>
      </p:sp>
      <p:sp>
        <p:nvSpPr>
          <p:cNvPr id="15" name="Text 8"/>
          <p:cNvSpPr/>
          <p:nvPr/>
        </p:nvSpPr>
        <p:spPr>
          <a:xfrm>
            <a:off x="6324124" y="6302693"/>
            <a:ext cx="2250281" cy="383024"/>
          </a:xfrm>
          <a:prstGeom prst="rect">
            <a:avLst/>
          </a:prstGeom>
          <a:noFill/>
          <a:ln/>
        </p:spPr>
        <p:txBody>
          <a:bodyPr wrap="none" lIns="0" tIns="0" rIns="0" bIns="0" rtlCol="0" anchor="t"/>
          <a:lstStyle/>
          <a:p>
            <a:pPr algn="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הקלדה</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8160187" y="1269325"/>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אבטחה ופרטיות</a:t>
            </a:r>
            <a:endParaRPr lang="en-US" sz="4400" dirty="0"/>
          </a:p>
        </p:txBody>
      </p:sp>
      <p:sp>
        <p:nvSpPr>
          <p:cNvPr id="4" name="Shape 1"/>
          <p:cNvSpPr/>
          <p:nvPr/>
        </p:nvSpPr>
        <p:spPr>
          <a:xfrm>
            <a:off x="6324124" y="2332315"/>
            <a:ext cx="7468553" cy="845820"/>
          </a:xfrm>
          <a:prstGeom prst="roundRect">
            <a:avLst>
              <a:gd name="adj" fmla="val 11887"/>
            </a:avLst>
          </a:prstGeom>
          <a:solidFill>
            <a:srgbClr val="F4D4F7"/>
          </a:solidFill>
          <a:ln w="7620">
            <a:solidFill>
              <a:srgbClr val="DABADD"/>
            </a:solidFill>
            <a:prstDash val="solid"/>
          </a:ln>
        </p:spPr>
      </p:sp>
      <p:sp>
        <p:nvSpPr>
          <p:cNvPr id="5" name="Text 2"/>
          <p:cNvSpPr/>
          <p:nvPr/>
        </p:nvSpPr>
        <p:spPr>
          <a:xfrm>
            <a:off x="10729555" y="2579251"/>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הצפנת נתונים</a:t>
            </a:r>
            <a:endParaRPr lang="en-US" sz="2200" dirty="0"/>
          </a:p>
        </p:txBody>
      </p:sp>
      <p:sp>
        <p:nvSpPr>
          <p:cNvPr id="6" name="Shape 3"/>
          <p:cNvSpPr/>
          <p:nvPr/>
        </p:nvSpPr>
        <p:spPr>
          <a:xfrm>
            <a:off x="6324124" y="3417451"/>
            <a:ext cx="7468553" cy="845820"/>
          </a:xfrm>
          <a:prstGeom prst="roundRect">
            <a:avLst>
              <a:gd name="adj" fmla="val 11887"/>
            </a:avLst>
          </a:prstGeom>
          <a:solidFill>
            <a:srgbClr val="F4D4F7"/>
          </a:solidFill>
          <a:ln w="7620">
            <a:solidFill>
              <a:srgbClr val="DABADD"/>
            </a:solidFill>
            <a:prstDash val="solid"/>
          </a:ln>
        </p:spPr>
      </p:sp>
      <p:sp>
        <p:nvSpPr>
          <p:cNvPr id="7" name="Text 4"/>
          <p:cNvSpPr/>
          <p:nvPr/>
        </p:nvSpPr>
        <p:spPr>
          <a:xfrm>
            <a:off x="10729555" y="3664387"/>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אחסון מאובטח</a:t>
            </a:r>
            <a:endParaRPr lang="en-US" sz="2200" dirty="0"/>
          </a:p>
        </p:txBody>
      </p:sp>
      <p:sp>
        <p:nvSpPr>
          <p:cNvPr id="8" name="Shape 5"/>
          <p:cNvSpPr/>
          <p:nvPr/>
        </p:nvSpPr>
        <p:spPr>
          <a:xfrm>
            <a:off x="6324124" y="4502587"/>
            <a:ext cx="7468553" cy="845820"/>
          </a:xfrm>
          <a:prstGeom prst="roundRect">
            <a:avLst>
              <a:gd name="adj" fmla="val 11887"/>
            </a:avLst>
          </a:prstGeom>
          <a:solidFill>
            <a:srgbClr val="F4D4F7"/>
          </a:solidFill>
          <a:ln w="7620">
            <a:solidFill>
              <a:srgbClr val="DABADD"/>
            </a:solidFill>
            <a:prstDash val="solid"/>
          </a:ln>
        </p:spPr>
      </p:sp>
      <p:sp>
        <p:nvSpPr>
          <p:cNvPr id="9" name="Text 6"/>
          <p:cNvSpPr/>
          <p:nvPr/>
        </p:nvSpPr>
        <p:spPr>
          <a:xfrm>
            <a:off x="10729555" y="4749522"/>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הרשאות משתמשים</a:t>
            </a:r>
            <a:endParaRPr lang="en-US" sz="2200" dirty="0"/>
          </a:p>
        </p:txBody>
      </p:sp>
      <p:sp>
        <p:nvSpPr>
          <p:cNvPr id="10" name="Shape 7"/>
          <p:cNvSpPr/>
          <p:nvPr/>
        </p:nvSpPr>
        <p:spPr>
          <a:xfrm>
            <a:off x="6324124" y="5587722"/>
            <a:ext cx="7468553" cy="1372433"/>
          </a:xfrm>
          <a:prstGeom prst="roundRect">
            <a:avLst>
              <a:gd name="adj" fmla="val 7326"/>
            </a:avLst>
          </a:prstGeom>
          <a:solidFill>
            <a:srgbClr val="F4D4F7"/>
          </a:solidFill>
          <a:ln w="7620">
            <a:solidFill>
              <a:srgbClr val="DABADD"/>
            </a:solidFill>
            <a:prstDash val="solid"/>
          </a:ln>
        </p:spPr>
      </p:sp>
      <p:sp>
        <p:nvSpPr>
          <p:cNvPr id="11" name="Text 8"/>
          <p:cNvSpPr/>
          <p:nvPr/>
        </p:nvSpPr>
        <p:spPr>
          <a:xfrm>
            <a:off x="10729555" y="5834658"/>
            <a:ext cx="2816185" cy="351949"/>
          </a:xfrm>
          <a:prstGeom prst="rect">
            <a:avLst/>
          </a:prstGeom>
          <a:noFill/>
          <a:ln/>
        </p:spPr>
        <p:txBody>
          <a:bodyPr wrap="none" lIns="0" tIns="0" rIns="0" bIns="0" rtlCol="0" anchor="t"/>
          <a:lstStyle/>
          <a:p>
            <a:pPr indent="0" marL="0">
              <a:lnSpc>
                <a:spcPts val="2750"/>
              </a:lnSpc>
              <a:buNone/>
            </a:pPr>
            <a:r>
              <a:rPr lang="en-US" sz="2200" spc="-44" kern="0" dirty="0">
                <a:solidFill>
                  <a:srgbClr val="272525"/>
                </a:solidFill>
                <a:latin typeface="Source Serif Pro Semi Bold" pitchFamily="34" charset="0"/>
                <a:ea typeface="Source Serif Pro Semi Bold" pitchFamily="34" charset="-122"/>
                <a:cs typeface="Source Serif Pro Semi Bold" pitchFamily="34" charset="-120"/>
              </a:rPr>
              <a:t>תאימות לתקנים</a:t>
            </a:r>
            <a:endParaRPr lang="en-US" sz="2200" dirty="0"/>
          </a:p>
        </p:txBody>
      </p:sp>
      <p:sp>
        <p:nvSpPr>
          <p:cNvPr id="12" name="Text 9"/>
          <p:cNvSpPr/>
          <p:nvPr/>
        </p:nvSpPr>
        <p:spPr>
          <a:xfrm>
            <a:off x="6571059" y="6330196"/>
            <a:ext cx="6974681" cy="383024"/>
          </a:xfrm>
          <a:prstGeom prst="rect">
            <a:avLst/>
          </a:prstGeom>
          <a:noFill/>
          <a:ln/>
        </p:spPr>
        <p:txBody>
          <a:bodyPr wrap="non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אבטחת מידע</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8160187" y="2544961"/>
            <a:ext cx="5632490" cy="704017"/>
          </a:xfrm>
          <a:prstGeom prst="rect">
            <a:avLst/>
          </a:prstGeom>
          <a:noFill/>
          <a:ln/>
        </p:spPr>
        <p:txBody>
          <a:bodyPr wrap="none" lIns="0" tIns="0" rIns="0" bIns="0" rtlCol="0" anchor="t"/>
          <a:lstStyle/>
          <a:p>
            <a:pPr indent="0" marL="0">
              <a:lnSpc>
                <a:spcPts val="5500"/>
              </a:lnSpc>
              <a:buNone/>
            </a:pPr>
            <a:r>
              <a:rPr lang="en-US" sz="4400" spc="-89" kern="0" dirty="0">
                <a:solidFill>
                  <a:srgbClr val="D73AD7"/>
                </a:solidFill>
                <a:latin typeface="Source Serif Pro Semi Bold" pitchFamily="34" charset="0"/>
                <a:ea typeface="Source Serif Pro Semi Bold" pitchFamily="34" charset="-122"/>
                <a:cs typeface="Source Serif Pro Semi Bold" pitchFamily="34" charset="-120"/>
              </a:rPr>
              <a:t>הדגמת המערכת</a:t>
            </a:r>
            <a:endParaRPr lang="en-US" sz="4400" dirty="0"/>
          </a:p>
        </p:txBody>
      </p:sp>
      <p:sp>
        <p:nvSpPr>
          <p:cNvPr id="4" name="Text 1"/>
          <p:cNvSpPr/>
          <p:nvPr/>
        </p:nvSpPr>
        <p:spPr>
          <a:xfrm>
            <a:off x="6324124" y="3607951"/>
            <a:ext cx="7468553" cy="1149072"/>
          </a:xfrm>
          <a:prstGeom prst="rect">
            <a:avLst/>
          </a:prstGeom>
          <a:noFill/>
          <a:ln/>
        </p:spPr>
        <p:txBody>
          <a:bodyPr wrap="square" lIns="0" tIns="0" rIns="0" bIns="0" rtlCol="0" anchor="t"/>
          <a:lstStyle/>
          <a:p>
            <a:pPr indent="0" marL="0">
              <a:lnSpc>
                <a:spcPts val="3000"/>
              </a:lnSpc>
              <a:buNone/>
            </a:pPr>
            <a:r>
              <a:rPr lang="en-US" sz="1850" spc="-38" kern="0" dirty="0">
                <a:solidFill>
                  <a:srgbClr val="272525"/>
                </a:solidFill>
                <a:latin typeface="Source Sans Pro" pitchFamily="34" charset="0"/>
                <a:ea typeface="Source Sans Pro" pitchFamily="34" charset="-122"/>
                <a:cs typeface="Source Sans Pro" pitchFamily="34" charset="-120"/>
              </a:rPr>
              <a:t>הסרטון מדגים את תהליך העבודה המלא, ממעקב הקשות ועד לתצוגה בדף האינטרנט. הסרטון מציג את תהליך העבודה מהרצת התוכנית והקשות המקלדת עד הצגתם בדף באתר</a:t>
            </a:r>
            <a:endParaRPr lang="en-US" sz="1850" dirty="0"/>
          </a:p>
        </p:txBody>
      </p:sp>
      <p:pic>
        <p:nvPicPr>
          <p:cNvPr id="5" name="Image 1" descr="preencoded.png">
            <a:hlinkClick r:id="rId3" tooltip=""/>
          </p:cNvPr>
          <p:cNvPicPr>
            <a:picLocks noChangeAspect="1"/>
          </p:cNvPicPr>
          <p:nvPr/>
        </p:nvPicPr>
        <p:blipFill>
          <a:blip r:embed="rId2"/>
          <a:stretch>
            <a:fillRect/>
          </a:stretch>
        </p:blipFill>
        <p:spPr>
          <a:xfrm>
            <a:off x="12601694" y="5026223"/>
            <a:ext cx="1190982" cy="65829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185672" y="711160"/>
            <a:ext cx="4739759" cy="592455"/>
          </a:xfrm>
          <a:prstGeom prst="rect">
            <a:avLst/>
          </a:prstGeom>
          <a:noFill/>
          <a:ln/>
        </p:spPr>
        <p:txBody>
          <a:bodyPr wrap="none" lIns="0" tIns="0" rIns="0" bIns="0" rtlCol="0" anchor="t"/>
          <a:lstStyle/>
          <a:p>
            <a:pPr indent="0" marL="0">
              <a:lnSpc>
                <a:spcPts val="4650"/>
              </a:lnSpc>
              <a:buNone/>
            </a:pPr>
            <a:r>
              <a:rPr lang="en-US" sz="3700" spc="-75" kern="0" dirty="0">
                <a:solidFill>
                  <a:srgbClr val="D73AD7"/>
                </a:solidFill>
                <a:latin typeface="Source Serif Pro Semi Bold" pitchFamily="34" charset="0"/>
                <a:ea typeface="Source Serif Pro Semi Bold" pitchFamily="34" charset="-122"/>
                <a:cs typeface="Source Serif Pro Semi Bold" pitchFamily="34" charset="-120"/>
              </a:rPr>
              <a:t>סיכום ותודות</a:t>
            </a:r>
            <a:endParaRPr lang="en-US" sz="3700" dirty="0"/>
          </a:p>
        </p:txBody>
      </p:sp>
      <p:sp>
        <p:nvSpPr>
          <p:cNvPr id="3" name="Text 1"/>
          <p:cNvSpPr/>
          <p:nvPr/>
        </p:nvSpPr>
        <p:spPr>
          <a:xfrm>
            <a:off x="704969" y="1605677"/>
            <a:ext cx="13220462" cy="322302"/>
          </a:xfrm>
          <a:prstGeom prst="rect">
            <a:avLst/>
          </a:prstGeom>
          <a:noFill/>
          <a:ln/>
        </p:spPr>
        <p:txBody>
          <a:bodyPr wrap="non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הפרויקט מציג יכולת מעקב בלתי מזוהה, הצפנת מידע והצגת מידע ויזואלית. מצורף קובץ תיעוד מלא של הפרויקט.</a:t>
            </a:r>
            <a:endParaRPr lang="en-US" sz="1550" dirty="0"/>
          </a:p>
        </p:txBody>
      </p:sp>
      <p:sp>
        <p:nvSpPr>
          <p:cNvPr id="4" name="Text 2"/>
          <p:cNvSpPr/>
          <p:nvPr/>
        </p:nvSpPr>
        <p:spPr>
          <a:xfrm>
            <a:off x="704969" y="2154555"/>
            <a:ext cx="13220462" cy="322302"/>
          </a:xfrm>
          <a:prstGeom prst="rect">
            <a:avLst/>
          </a:prstGeom>
          <a:noFill/>
          <a:ln/>
        </p:spPr>
        <p:txBody>
          <a:bodyPr wrap="non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תודה לצוות המנחה על התמיכה וההכוונה.</a:t>
            </a:r>
            <a:endParaRPr lang="en-US" sz="1550" dirty="0"/>
          </a:p>
        </p:txBody>
      </p:sp>
      <p:sp>
        <p:nvSpPr>
          <p:cNvPr id="5" name="Text 3"/>
          <p:cNvSpPr/>
          <p:nvPr/>
        </p:nvSpPr>
        <p:spPr>
          <a:xfrm>
            <a:off x="704969" y="2703433"/>
            <a:ext cx="13220462" cy="322302"/>
          </a:xfrm>
          <a:prstGeom prst="rect">
            <a:avLst/>
          </a:prstGeom>
          <a:noFill/>
          <a:ln/>
        </p:spPr>
        <p:txBody>
          <a:bodyPr wrap="non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תודה לצוות הפרויקט על המסירות והעבודה הקשה.</a:t>
            </a:r>
            <a:endParaRPr lang="en-US" sz="1550" dirty="0"/>
          </a:p>
        </p:txBody>
      </p:sp>
      <p:sp>
        <p:nvSpPr>
          <p:cNvPr id="6" name="Shape 4"/>
          <p:cNvSpPr/>
          <p:nvPr/>
        </p:nvSpPr>
        <p:spPr>
          <a:xfrm>
            <a:off x="704969" y="3252311"/>
            <a:ext cx="13220462" cy="4266009"/>
          </a:xfrm>
          <a:prstGeom prst="roundRect">
            <a:avLst>
              <a:gd name="adj" fmla="val 1983"/>
            </a:avLst>
          </a:prstGeom>
          <a:noFill/>
          <a:ln w="7620">
            <a:solidFill>
              <a:srgbClr val="000000">
                <a:alpha val="8000"/>
              </a:srgbClr>
            </a:solidFill>
            <a:prstDash val="solid"/>
          </a:ln>
        </p:spPr>
      </p:sp>
      <p:sp>
        <p:nvSpPr>
          <p:cNvPr id="7" name="Shape 5"/>
          <p:cNvSpPr/>
          <p:nvPr/>
        </p:nvSpPr>
        <p:spPr>
          <a:xfrm>
            <a:off x="712589" y="3259931"/>
            <a:ext cx="13205222" cy="1223843"/>
          </a:xfrm>
          <a:prstGeom prst="rect">
            <a:avLst/>
          </a:prstGeom>
          <a:solidFill>
            <a:srgbClr val="FFFFFF">
              <a:alpha val="4000"/>
            </a:srgbClr>
          </a:solidFill>
          <a:ln/>
        </p:spPr>
      </p:sp>
      <p:sp>
        <p:nvSpPr>
          <p:cNvPr id="8" name="Text 6"/>
          <p:cNvSpPr/>
          <p:nvPr/>
        </p:nvSpPr>
        <p:spPr>
          <a:xfrm>
            <a:off x="913924" y="3388400"/>
            <a:ext cx="12802553" cy="966907"/>
          </a:xfrm>
          <a:prstGeom prst="rect">
            <a:avLst/>
          </a:prstGeom>
          <a:noFill/>
          <a:ln/>
        </p:spPr>
        <p:txBody>
          <a:bodyPr wrap="squar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 "אני ישראל שמחון, ובמסגרת הפרויקט פיתחתי שרת Flask מתקדם שנועד לאסוף מידע חיוני מהמחשב המותקף. השרת פועל בצורה יעילה ומאובטחת, ומאחסן את המידע בקובץ ייעודי. לאחר מכן, המידע נשלח בצורה חלקה ומהירה לפי בקשת קוד ה-JavaScript. פיתוח זה מהווה את הבסיס לאיסוף הנתונים בפרויקט, והוא תוכנן תוך התחשבות בביצועים ובאמינות."</a:t>
            </a:r>
            <a:endParaRPr lang="en-US" sz="1550" dirty="0"/>
          </a:p>
        </p:txBody>
      </p:sp>
      <p:sp>
        <p:nvSpPr>
          <p:cNvPr id="9" name="Shape 7"/>
          <p:cNvSpPr/>
          <p:nvPr/>
        </p:nvSpPr>
        <p:spPr>
          <a:xfrm>
            <a:off x="712589" y="4483775"/>
            <a:ext cx="13205222" cy="1223843"/>
          </a:xfrm>
          <a:prstGeom prst="rect">
            <a:avLst/>
          </a:prstGeom>
          <a:solidFill>
            <a:srgbClr val="000000">
              <a:alpha val="4000"/>
            </a:srgbClr>
          </a:solidFill>
          <a:ln/>
        </p:spPr>
      </p:sp>
      <p:sp>
        <p:nvSpPr>
          <p:cNvPr id="10" name="Text 8"/>
          <p:cNvSpPr/>
          <p:nvPr/>
        </p:nvSpPr>
        <p:spPr>
          <a:xfrm>
            <a:off x="913924" y="4612243"/>
            <a:ext cx="12802553" cy="966907"/>
          </a:xfrm>
          <a:prstGeom prst="rect">
            <a:avLst/>
          </a:prstGeom>
          <a:noFill/>
          <a:ln/>
        </p:spPr>
        <p:txBody>
          <a:bodyPr wrap="squar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"אני ישראל מאיר הורן, ובפרויקט זה לקחתי על עצמי את תפקיד הבטחת האיכות. ביצעתי בדיקות QA מקיפות לאורך כל שלבי הפיתוח, כדי להבטיח שהמוצר הסופי עומד בסטנדרטים הגבוהים ביותר. בנוסף, כתבתי את קובץ התיעוד המצורף, שמספק מידע מפורט על הפרויקט, תהליכי הפיתוח והשימוש במערכת. התיעוד נועד להקל על הבנת הפרויקט ולסייע בתחזוקה עתידית."</a:t>
            </a:r>
            <a:endParaRPr lang="en-US" sz="1550" dirty="0"/>
          </a:p>
        </p:txBody>
      </p:sp>
      <p:sp>
        <p:nvSpPr>
          <p:cNvPr id="11" name="Shape 9"/>
          <p:cNvSpPr/>
          <p:nvPr/>
        </p:nvSpPr>
        <p:spPr>
          <a:xfrm>
            <a:off x="712589" y="5707618"/>
            <a:ext cx="13205222" cy="901541"/>
          </a:xfrm>
          <a:prstGeom prst="rect">
            <a:avLst/>
          </a:prstGeom>
          <a:solidFill>
            <a:srgbClr val="FFFFFF">
              <a:alpha val="4000"/>
            </a:srgbClr>
          </a:solidFill>
          <a:ln/>
        </p:spPr>
      </p:sp>
      <p:sp>
        <p:nvSpPr>
          <p:cNvPr id="12" name="Text 10"/>
          <p:cNvSpPr/>
          <p:nvPr/>
        </p:nvSpPr>
        <p:spPr>
          <a:xfrm>
            <a:off x="913924" y="5836087"/>
            <a:ext cx="12802553" cy="644604"/>
          </a:xfrm>
          <a:prstGeom prst="rect">
            <a:avLst/>
          </a:prstGeom>
          <a:noFill/>
          <a:ln/>
        </p:spPr>
        <p:txBody>
          <a:bodyPr wrap="squar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 "אני נתנאל קליר, ובפרויקט זה הייתי אחראי על פיתוח צד הלקוח (Front-End). תוך כדי עבודה, רכשתי ידע מעמיק בשפת JavaScript, ויישמתי את עקרונות הפיתוח המודרניים. הקוד שלי מאורגן ומחולק לשלושה חלקים נפרדים: JavaScript, CSS ו-HTML, בהתאם לסטנדרטים המקובלים. פיתוח זה מבטיח חוויית משתמש אינטואיטיבית ונעימה."</a:t>
            </a:r>
            <a:endParaRPr lang="en-US" sz="1550" dirty="0"/>
          </a:p>
        </p:txBody>
      </p:sp>
      <p:sp>
        <p:nvSpPr>
          <p:cNvPr id="13" name="Shape 11"/>
          <p:cNvSpPr/>
          <p:nvPr/>
        </p:nvSpPr>
        <p:spPr>
          <a:xfrm>
            <a:off x="712589" y="6609159"/>
            <a:ext cx="13205222" cy="901541"/>
          </a:xfrm>
          <a:prstGeom prst="rect">
            <a:avLst/>
          </a:prstGeom>
          <a:solidFill>
            <a:srgbClr val="000000">
              <a:alpha val="4000"/>
            </a:srgbClr>
          </a:solidFill>
          <a:ln/>
        </p:spPr>
      </p:sp>
      <p:sp>
        <p:nvSpPr>
          <p:cNvPr id="14" name="Text 12"/>
          <p:cNvSpPr/>
          <p:nvPr/>
        </p:nvSpPr>
        <p:spPr>
          <a:xfrm>
            <a:off x="913924" y="6737628"/>
            <a:ext cx="12802553" cy="644604"/>
          </a:xfrm>
          <a:prstGeom prst="rect">
            <a:avLst/>
          </a:prstGeom>
          <a:noFill/>
          <a:ln/>
        </p:spPr>
        <p:txBody>
          <a:bodyPr wrap="square" lIns="0" tIns="0" rIns="0" bIns="0" rtlCol="0" anchor="t"/>
          <a:lstStyle/>
          <a:p>
            <a:pPr indent="0" marL="0">
              <a:lnSpc>
                <a:spcPts val="2500"/>
              </a:lnSpc>
              <a:buNone/>
            </a:pPr>
            <a:r>
              <a:rPr lang="en-US" sz="1550" spc="-32" kern="0" dirty="0">
                <a:solidFill>
                  <a:srgbClr val="272525"/>
                </a:solidFill>
                <a:latin typeface="Source Sans Pro" pitchFamily="34" charset="0"/>
                <a:ea typeface="Source Sans Pro" pitchFamily="34" charset="-122"/>
                <a:cs typeface="Source Sans Pro" pitchFamily="34" charset="-120"/>
              </a:rPr>
              <a:t>"אני ישראל ויצמן, ובפרויקט זה התמקדתי בפיתוח מנגנון מעקב הקשות. פיתחתי קוד מורכב ויעיל, המאפשר מעקב מדויק אחר כל הקשה. הקוד שלי מחולק למספר קבצים, תוך שימוש בעקרונות תכנות מונחה עצמים (OOP) ובתכנות מופשט (ABS). פיתוח זה מבטיח אמינות וגמישות, ומאפשר הרחבה ושינויים עתידיים בקלות."</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2025-02-26T21:00:31Z</dcterms:created>
  <dcterms:modified xsi:type="dcterms:W3CDTF">2025-02-26T21:00:31Z</dcterms:modified>
</cp:coreProperties>
</file>